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5143500" cx="9144000"/>
  <p:notesSz cx="6858000" cy="9144000"/>
  <p:embeddedFontLst>
    <p:embeddedFont>
      <p:font typeface="Anton"/>
      <p:regular r:id="rId21"/>
    </p:embeddedFont>
    <p:embeddedFont>
      <p:font typeface="Old Standard TT"/>
      <p:regular r:id="rId22"/>
      <p:bold r:id="rId23"/>
      <p:italic r:id="rId24"/>
    </p:embeddedFont>
    <p:embeddedFont>
      <p:font typeface="Homemade Apple"/>
      <p:regular r:id="rId25"/>
    </p:embeddedFont>
    <p:embeddedFont>
      <p:font typeface="Alfa Slab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3495">
          <p15:clr>
            <a:srgbClr val="A4A3A4"/>
          </p15:clr>
        </p15:guide>
        <p15:guide id="3" orient="horz" pos="216">
          <p15:clr>
            <a:srgbClr val="9AA0A6"/>
          </p15:clr>
        </p15:guide>
      </p15:sldGuideLst>
    </p:ext>
    <p:ext uri="GoogleSlidesCustomDataVersion2">
      <go:slidesCustomData xmlns:go="http://customooxmlschemas.google.com/" r:id="rId27" roundtripDataSignature="AMtx7mg52PZj0fGKKBtGcE5uzNYN4wW9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6FC1EB-505D-469C-991F-C88582BF7892}">
  <a:tblStyle styleId="{746FC1EB-505D-469C-991F-C88582BF789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3495"/>
        <p:guide pos="21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OldStandardTT-regular.fntdata"/><Relationship Id="rId21" Type="http://schemas.openxmlformats.org/officeDocument/2006/relationships/font" Target="fonts/Anton-regular.fntdata"/><Relationship Id="rId24" Type="http://schemas.openxmlformats.org/officeDocument/2006/relationships/font" Target="fonts/OldStandardTT-italic.fntdata"/><Relationship Id="rId23" Type="http://schemas.openxmlformats.org/officeDocument/2006/relationships/font" Target="fonts/OldStandardT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AlfaSlabOne-regular.fntdata"/><Relationship Id="rId25" Type="http://schemas.openxmlformats.org/officeDocument/2006/relationships/font" Target="fonts/HomemadeApple-regular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4874f4924d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g14874f4924d_0_19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8" name="Google Shape;168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6de39a031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9" name="Google Shape;179;g2f6de39a031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" name="Google Shape;7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4874f4924d_0_20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14874f4924d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14874f4924d_0_20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4874f4924d_2_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g14874f4924d_2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14874f4924d_2_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4874f4924d_0_113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5;g14874f4924d_0_11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" name="Google Shape;16;g14874f4924d_0_113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" name="Google Shape;17;g14874f4924d_0_113"/>
          <p:cNvSpPr txBox="1"/>
          <p:nvPr>
            <p:ph idx="1" type="subTitle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8" name="Google Shape;18;g14874f4924d_0_1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874f4924d_0_15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8" name="Google Shape;58;g14874f4924d_0_1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14874f4924d_0_153"/>
          <p:cNvSpPr txBox="1"/>
          <p:nvPr>
            <p:ph hasCustomPrompt="1"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61" name="Google Shape;61;g14874f4924d_0_153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2" name="Google Shape;62;g14874f4924d_0_1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4874f4924d_0_1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4874f4924d_0_14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" name="Google Shape;21;g14874f4924d_0_1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4874f4924d_0_143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g14874f4924d_0_143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g14874f4924d_0_143"/>
          <p:cNvSpPr txBox="1"/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26" name="Google Shape;26;g14874f4924d_0_14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" name="Google Shape;27;g14874f4924d_0_1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8" name="Google Shape;28;g14874f4924d_0_1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4874f4924d_0_159"/>
          <p:cNvSpPr txBox="1"/>
          <p:nvPr>
            <p:ph type="title"/>
          </p:nvPr>
        </p:nvSpPr>
        <p:spPr>
          <a:xfrm>
            <a:off x="457200" y="240030"/>
            <a:ext cx="7239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g14874f4924d_0_159"/>
          <p:cNvSpPr txBox="1"/>
          <p:nvPr>
            <p:ph idx="1" type="body"/>
          </p:nvPr>
        </p:nvSpPr>
        <p:spPr>
          <a:xfrm>
            <a:off x="457200" y="1207062"/>
            <a:ext cx="7239000" cy="36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2039" lvl="0" marL="457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14"/>
              <a:buChar char="●"/>
              <a:defRPr/>
            </a:lvl1pPr>
            <a:lvl2pPr indent="-32004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40"/>
              <a:buChar char="○"/>
              <a:defRPr/>
            </a:lvl2pPr>
            <a:lvl3pPr indent="-29718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80"/>
              <a:buChar char="■"/>
              <a:defRPr/>
            </a:lvl3pPr>
            <a:lvl4pPr indent="-320039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40"/>
              <a:buChar char="●"/>
              <a:defRPr/>
            </a:lvl4pPr>
            <a:lvl5pPr indent="-30861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60"/>
              <a:buChar char="○"/>
              <a:defRPr/>
            </a:lvl5pPr>
            <a:lvl6pPr indent="-320039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40"/>
              <a:buChar char="■"/>
              <a:defRPr/>
            </a:lvl6pPr>
            <a:lvl7pPr indent="-320039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4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2" name="Google Shape;32;g14874f4924d_0_159"/>
          <p:cNvSpPr txBox="1"/>
          <p:nvPr>
            <p:ph idx="10" type="dt"/>
          </p:nvPr>
        </p:nvSpPr>
        <p:spPr>
          <a:xfrm>
            <a:off x="4245936" y="4918460"/>
            <a:ext cx="2002500" cy="1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g14874f4924d_0_159"/>
          <p:cNvSpPr txBox="1"/>
          <p:nvPr>
            <p:ph idx="11" type="ftr"/>
          </p:nvPr>
        </p:nvSpPr>
        <p:spPr>
          <a:xfrm>
            <a:off x="457200" y="4918460"/>
            <a:ext cx="36576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Google Shape;34;g14874f4924d_0_159"/>
          <p:cNvSpPr txBox="1"/>
          <p:nvPr>
            <p:ph idx="12" type="sldNum"/>
          </p:nvPr>
        </p:nvSpPr>
        <p:spPr>
          <a:xfrm>
            <a:off x="6251448" y="4917186"/>
            <a:ext cx="5883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oogle Shape;36;g14874f4924d_0_119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g14874f4924d_0_119"/>
          <p:cNvSpPr txBox="1"/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Google Shape;38;g14874f4924d_0_1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4874f4924d_0_128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" name="Google Shape;41;g14874f4924d_0_128"/>
          <p:cNvSpPr txBox="1"/>
          <p:nvPr>
            <p:ph idx="1" type="body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g14874f4924d_0_128"/>
          <p:cNvSpPr txBox="1"/>
          <p:nvPr>
            <p:ph idx="2" type="body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g14874f4924d_0_1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14874f4924d_0_123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g14874f4924d_0_12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g14874f4924d_0_123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g14874f4924d_0_1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4874f4924d_0_133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1" name="Google Shape;51;g14874f4924d_0_1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4874f4924d_0_13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g14874f4924d_0_1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g14874f4924d_0_1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perback"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4874f4924d_0_109"/>
          <p:cNvSpPr txBox="1"/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b="0" i="0" sz="3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11" name="Google Shape;11;g14874f4924d_0_109"/>
          <p:cNvSpPr txBox="1"/>
          <p:nvPr>
            <p:ph idx="1" type="body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b="0" i="0" sz="18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 b="0" i="0" sz="14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12" name="Google Shape;12;g14874f4924d_0_10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"/>
          <p:cNvSpPr txBox="1"/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6000"/>
              <a:buFont typeface="Trebuchet MS"/>
              <a:buNone/>
            </a:pPr>
            <a:r>
              <a:rPr lang="en-US" sz="6000"/>
              <a:t>WELCOME PARENTS!</a:t>
            </a:r>
            <a:endParaRPr/>
          </a:p>
        </p:txBody>
      </p:sp>
      <p:sp>
        <p:nvSpPr>
          <p:cNvPr id="70" name="Google Shape;70;p1"/>
          <p:cNvSpPr txBox="1"/>
          <p:nvPr>
            <p:ph idx="1" type="subTitle"/>
          </p:nvPr>
        </p:nvSpPr>
        <p:spPr>
          <a:xfrm>
            <a:off x="3516600" y="3521025"/>
            <a:ext cx="51147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 fontScale="85000" lnSpcReduction="20000"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2999"/>
              <a:buNone/>
            </a:pPr>
            <a:r>
              <a:rPr lang="en-US" sz="3500">
                <a:solidFill>
                  <a:schemeClr val="lt2"/>
                </a:solidFill>
              </a:rPr>
              <a:t>English 11CP</a:t>
            </a:r>
            <a:endParaRPr>
              <a:solidFill>
                <a:schemeClr val="lt2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2999"/>
              <a:buNone/>
            </a:pPr>
            <a:r>
              <a:rPr lang="en-US" sz="3500">
                <a:solidFill>
                  <a:schemeClr val="lt2"/>
                </a:solidFill>
              </a:rPr>
              <a:t>Mrs. Lonna Rojas</a:t>
            </a:r>
            <a:endParaRPr>
              <a:solidFill>
                <a:schemeClr val="lt2"/>
              </a:solidFill>
            </a:endParaRPr>
          </a:p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72999"/>
              <a:buNone/>
            </a:pPr>
            <a:r>
              <a:rPr lang="en-US" sz="3500">
                <a:solidFill>
                  <a:schemeClr val="lt2"/>
                </a:solidFill>
              </a:rPr>
              <a:t>R</a:t>
            </a:r>
            <a:r>
              <a:rPr lang="en-US" sz="3500">
                <a:solidFill>
                  <a:schemeClr val="lt2"/>
                </a:solidFill>
              </a:rPr>
              <a:t>oom </a:t>
            </a:r>
            <a:r>
              <a:rPr lang="en-US" sz="3500">
                <a:solidFill>
                  <a:schemeClr val="lt2"/>
                </a:solidFill>
              </a:rPr>
              <a:t>B104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0825" y="1810350"/>
            <a:ext cx="1892100" cy="22183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"/>
          <p:cNvSpPr txBox="1"/>
          <p:nvPr/>
        </p:nvSpPr>
        <p:spPr>
          <a:xfrm>
            <a:off x="361075" y="1373500"/>
            <a:ext cx="2483400" cy="27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Per. 1  5:45-5:55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Per. 2   6:00-6:10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Per. 3   6:15-6:25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Per. 4   6:30-6:40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Per. 5   6:45-6:55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None/>
            </a:pPr>
            <a:r>
              <a:rPr lang="en-US" sz="1600">
                <a:solidFill>
                  <a:schemeClr val="lt1"/>
                </a:solidFill>
                <a:highlight>
                  <a:schemeClr val="dk1"/>
                </a:highlight>
                <a:latin typeface="Georgia"/>
                <a:ea typeface="Georgia"/>
                <a:cs typeface="Georgia"/>
                <a:sym typeface="Georgia"/>
              </a:rPr>
              <a:t>Per. 6   7:00-7:10</a:t>
            </a:r>
            <a:endParaRPr sz="1600">
              <a:solidFill>
                <a:schemeClr val="lt1"/>
              </a:solidFill>
              <a:highlight>
                <a:schemeClr val="dk1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874f4924d_0_193"/>
          <p:cNvSpPr txBox="1"/>
          <p:nvPr>
            <p:ph type="title"/>
          </p:nvPr>
        </p:nvSpPr>
        <p:spPr>
          <a:xfrm>
            <a:off x="263575" y="932031"/>
            <a:ext cx="4045200" cy="13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t/>
            </a:r>
            <a:endParaRPr sz="4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lang="en-US" sz="4100"/>
              <a:t>LATE WORK</a:t>
            </a:r>
            <a:endParaRPr b="1" sz="4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lang="en-US" sz="4100"/>
              <a:t>POLICY</a:t>
            </a:r>
            <a:endParaRPr b="1" sz="4100"/>
          </a:p>
        </p:txBody>
      </p:sp>
      <p:pic>
        <p:nvPicPr>
          <p:cNvPr id="147" name="Google Shape;147;g14874f4924d_0_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708550" y="2635813"/>
            <a:ext cx="2595734" cy="1613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14874f4924d_0_193"/>
          <p:cNvSpPr txBox="1"/>
          <p:nvPr>
            <p:ph idx="2" type="body"/>
          </p:nvPr>
        </p:nvSpPr>
        <p:spPr>
          <a:xfrm>
            <a:off x="5011050" y="157725"/>
            <a:ext cx="3837000" cy="41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b="1" u="sng">
              <a:latin typeface="Arial"/>
              <a:ea typeface="Arial"/>
              <a:cs typeface="Arial"/>
              <a:sym typeface="Arial"/>
            </a:endParaRPr>
          </a:p>
          <a:p>
            <a:pPr indent="-180489" lvl="0" marL="1714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98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sk questions and get help needed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due dates.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80489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98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 try to give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600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600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US" sz="600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600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600" u="sng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u="sng">
                <a:latin typeface="Arial"/>
                <a:ea typeface="Arial"/>
                <a:cs typeface="Arial"/>
                <a:sym typeface="Arial"/>
              </a:rPr>
              <a:t>y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of time before deadlines.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80022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 do accept Renaissance Card rewards (OOPS or HW Pass) to forgive 1 day of lateness.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80022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Late work subject to ½ credit deduction of points earned </a:t>
            </a: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if it is accepted</a:t>
            </a:r>
            <a:endParaRPr b="1" u="sng">
              <a:latin typeface="Arial"/>
              <a:ea typeface="Arial"/>
              <a:cs typeface="Arial"/>
              <a:sym typeface="Arial"/>
            </a:endParaRPr>
          </a:p>
          <a:p>
            <a:pPr indent="-180022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Zero late work will be accepted after a unit is completed or in the last week of the semester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7"/>
          <p:cNvSpPr txBox="1"/>
          <p:nvPr>
            <p:ph type="title"/>
          </p:nvPr>
        </p:nvSpPr>
        <p:spPr>
          <a:xfrm>
            <a:off x="248925" y="273975"/>
            <a:ext cx="4045200" cy="236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90476"/>
              <a:buFont typeface="Trebuchet MS"/>
              <a:buNone/>
            </a:pPr>
            <a:r>
              <a:rPr b="1" lang="en-US"/>
              <a:t>WEIGHTED GRADES</a:t>
            </a:r>
            <a:r>
              <a:rPr lang="en-US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95530"/>
              <a:buFont typeface="Trebuchet MS"/>
              <a:buNone/>
            </a:pPr>
            <a:r>
              <a:rPr lang="en-US" sz="3977"/>
              <a:t>70% Assessment 30% Student Work</a:t>
            </a:r>
            <a:endParaRPr sz="3977"/>
          </a:p>
        </p:txBody>
      </p:sp>
      <p:sp>
        <p:nvSpPr>
          <p:cNvPr id="155" name="Google Shape;155;p7"/>
          <p:cNvSpPr txBox="1"/>
          <p:nvPr>
            <p:ph idx="2" type="body"/>
          </p:nvPr>
        </p:nvSpPr>
        <p:spPr>
          <a:xfrm>
            <a:off x="4989175" y="2739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 u="sng">
                <a:solidFill>
                  <a:schemeClr val="lt1"/>
                </a:solidFill>
              </a:rPr>
              <a:t>% Grade Scale </a:t>
            </a:r>
            <a:endParaRPr sz="2100" u="sng">
              <a:solidFill>
                <a:schemeClr val="lt1"/>
              </a:solidFill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98-100   A+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93-97   A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90-92   A-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88-89    B+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83-87   B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80-82   B-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78-79   C+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73-77  C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70-72   C-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68-69   D+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63-69   D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60-62   D-</a:t>
            </a: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27432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0-59    F</a:t>
            </a:r>
            <a:endParaRPr sz="3000">
              <a:solidFill>
                <a:schemeClr val="lt1"/>
              </a:solidFill>
            </a:endParaRPr>
          </a:p>
          <a:p>
            <a:pPr indent="-153797" lvl="0" marL="27432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15379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15379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15379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15379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-15379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US" sz="3000">
                <a:solidFill>
                  <a:schemeClr val="lt1"/>
                </a:solidFill>
              </a:rPr>
              <a:t>40% Student Work &amp; Participation</a:t>
            </a:r>
            <a:endParaRPr sz="30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1600"/>
              </a:spcAft>
              <a:buSzPts val="1898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graphicFrame>
        <p:nvGraphicFramePr>
          <p:cNvPr id="156" name="Google Shape;156;p7"/>
          <p:cNvGraphicFramePr/>
          <p:nvPr/>
        </p:nvGraphicFramePr>
        <p:xfrm>
          <a:off x="607300" y="273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{746FC1EB-505D-469C-991F-C88582BF7892}</a:tableStyleId>
              </a:tblPr>
              <a:tblGrid>
                <a:gridCol w="498775"/>
                <a:gridCol w="2829650"/>
              </a:tblGrid>
              <a:tr h="54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60%</a:t>
                      </a:r>
                      <a:endParaRPr b="1" sz="12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Assessments (Tests, Projects, Essays)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10%</a:t>
                      </a:r>
                      <a:endParaRPr b="1" sz="12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Vocab Quizzes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10%</a:t>
                      </a:r>
                      <a:endParaRPr b="1" sz="12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Vocab Work</a:t>
                      </a:r>
                      <a:endParaRPr b="1" sz="1200" u="none" cap="none" strike="noStrike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9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/>
                        <a:t>20%</a:t>
                      </a:r>
                      <a:endParaRPr b="1" sz="1200" u="none" cap="none" strike="noStrike"/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200" u="none" cap="none" strike="noStrike">
                          <a:solidFill>
                            <a:schemeClr val="dk1"/>
                          </a:solidFill>
                          <a:latin typeface="Old Standard TT"/>
                          <a:ea typeface="Old Standard TT"/>
                          <a:cs typeface="Old Standard TT"/>
                          <a:sym typeface="Old Standard TT"/>
                        </a:rPr>
                        <a:t>Classwork/ Homework</a:t>
                      </a:r>
                      <a:endParaRPr b="1" sz="1800" u="none" cap="none" strike="noStrike">
                        <a:solidFill>
                          <a:schemeClr val="dk1"/>
                        </a:solidFill>
                        <a:latin typeface="Old Standard TT"/>
                        <a:ea typeface="Old Standard TT"/>
                        <a:cs typeface="Old Standard TT"/>
                        <a:sym typeface="Old Standard T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t/>
                      </a:r>
                      <a:endParaRPr b="1" sz="12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229600" y="240025"/>
            <a:ext cx="8692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ct val="92682"/>
              <a:buFont typeface="Trebuchet MS"/>
              <a:buNone/>
            </a:pPr>
            <a:r>
              <a:rPr b="1" lang="en-US" sz="4100">
                <a:solidFill>
                  <a:schemeClr val="lt2"/>
                </a:solidFill>
              </a:rPr>
              <a:t>Check GRADES on Aeries Parent Portal</a:t>
            </a:r>
            <a:r>
              <a:rPr b="1" lang="en-US"/>
              <a:t> </a:t>
            </a:r>
            <a:endParaRPr b="1"/>
          </a:p>
        </p:txBody>
      </p:sp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457200" y="1215362"/>
            <a:ext cx="7239000" cy="3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rPr lang="en-US"/>
              <a:t>If your student is new, create an account with the email address you provided to our school.</a:t>
            </a:r>
            <a:endParaRPr/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Char char="●"/>
            </a:pPr>
            <a:r>
              <a:rPr lang="en-US"/>
              <a:t>Student Permanent ID Number</a:t>
            </a:r>
            <a:endParaRPr/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Char char="●"/>
            </a:pPr>
            <a:r>
              <a:rPr lang="en-US"/>
              <a:t>Primary Email Address Provided</a:t>
            </a:r>
            <a:endParaRPr/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1600"/>
              </a:spcAft>
              <a:buSzPts val="1898"/>
              <a:buChar char="●"/>
            </a:pPr>
            <a:r>
              <a:rPr lang="en-US"/>
              <a:t>10 digit Verification Passcode</a:t>
            </a:r>
            <a:endParaRPr/>
          </a:p>
        </p:txBody>
      </p:sp>
      <p:pic>
        <p:nvPicPr>
          <p:cNvPr id="163" name="Google Shape;16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557402"/>
            <a:ext cx="9144001" cy="144529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3"/>
          <p:cNvSpPr/>
          <p:nvPr/>
        </p:nvSpPr>
        <p:spPr>
          <a:xfrm>
            <a:off x="6551000" y="4716225"/>
            <a:ext cx="2418600" cy="3435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5022850" y="4751025"/>
            <a:ext cx="1445100" cy="308700"/>
          </a:xfrm>
          <a:prstGeom prst="ellipse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>
            <p:ph type="title"/>
          </p:nvPr>
        </p:nvSpPr>
        <p:spPr>
          <a:xfrm>
            <a:off x="237975" y="342900"/>
            <a:ext cx="87852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lang="en-US">
                <a:solidFill>
                  <a:schemeClr val="lt2"/>
                </a:solidFill>
              </a:rPr>
              <a:t>AYALA’S WEBSITE:       GOOGLE CLASSROOM:</a:t>
            </a:r>
            <a:endParaRPr b="1">
              <a:solidFill>
                <a:schemeClr val="lt2"/>
              </a:solidFill>
            </a:endParaRPr>
          </a:p>
        </p:txBody>
      </p:sp>
      <p:sp>
        <p:nvSpPr>
          <p:cNvPr id="171" name="Google Shape;171;p9"/>
          <p:cNvSpPr txBox="1"/>
          <p:nvPr>
            <p:ph idx="1" type="body"/>
          </p:nvPr>
        </p:nvSpPr>
        <p:spPr>
          <a:xfrm>
            <a:off x="367025" y="956100"/>
            <a:ext cx="3999900" cy="3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74320" lvl="0" marL="27432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rPr lang="en-US">
                <a:solidFill>
                  <a:srgbClr val="FF0000"/>
                </a:solidFill>
              </a:rPr>
              <a:t>Look here to easily find information about the teacher/class</a:t>
            </a:r>
            <a:endParaRPr/>
          </a:p>
          <a:p>
            <a:pPr indent="-274320" lvl="0" marL="27432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98"/>
              <a:buNone/>
            </a:pPr>
            <a:r>
              <a:rPr lang="en-US"/>
              <a:t>www.chino.k12.ca.us/ayala</a:t>
            </a:r>
            <a:endParaRPr/>
          </a:p>
          <a:p>
            <a:pPr indent="-274320" lvl="0" marL="27432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rPr lang="en-US">
                <a:solidFill>
                  <a:srgbClr val="FF0000"/>
                </a:solidFill>
              </a:rPr>
              <a:t>Email Address</a:t>
            </a:r>
            <a:endParaRPr>
              <a:solidFill>
                <a:srgbClr val="FF0000"/>
              </a:solidFill>
            </a:endParaRPr>
          </a:p>
          <a:p>
            <a:pPr indent="-274320" lvl="0" marL="27432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rPr lang="en-US">
                <a:solidFill>
                  <a:srgbClr val="FF0000"/>
                </a:solidFill>
              </a:rPr>
              <a:t>Syllabus</a:t>
            </a:r>
            <a:endParaRPr>
              <a:solidFill>
                <a:srgbClr val="FF0000"/>
              </a:solidFill>
            </a:endParaRPr>
          </a:p>
          <a:p>
            <a:pPr indent="-274320" lvl="0" marL="27432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rPr lang="en-US">
                <a:solidFill>
                  <a:srgbClr val="FF0000"/>
                </a:solidFill>
              </a:rPr>
              <a:t>Class Expectations 3 Bs</a:t>
            </a:r>
            <a:endParaRPr>
              <a:solidFill>
                <a:srgbClr val="FF0000"/>
              </a:solidFill>
            </a:endParaRPr>
          </a:p>
          <a:p>
            <a:pPr indent="-274320" lvl="0" marL="27432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rPr lang="en-US">
                <a:solidFill>
                  <a:srgbClr val="FF0000"/>
                </a:solidFill>
              </a:rPr>
              <a:t>Remind Code</a:t>
            </a:r>
            <a:endParaRPr>
              <a:solidFill>
                <a:srgbClr val="FF0000"/>
              </a:solidFill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274320" lvl="0" marL="27432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  <a:p>
            <a:pPr indent="-274320" lvl="0" marL="27432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98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72" name="Google Shape;172;p9"/>
          <p:cNvSpPr txBox="1"/>
          <p:nvPr>
            <p:ph idx="2" type="body"/>
          </p:nvPr>
        </p:nvSpPr>
        <p:spPr>
          <a:xfrm>
            <a:off x="4850825" y="919225"/>
            <a:ext cx="3999900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en-US" u="sng">
                <a:solidFill>
                  <a:srgbClr val="FF0000"/>
                </a:solidFill>
              </a:rPr>
              <a:t>Most assignments are posted here! 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Your student can check here if absent, AND follow up with classmates and teacher to learn other details missed while absent.</a:t>
            </a:r>
            <a:endParaRPr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You can </a:t>
            </a:r>
            <a:r>
              <a:rPr lang="en-US"/>
              <a:t>LOG IN TO YOUR STUDENT’S ACCOUNT or ask them to show you. Example: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173" name="Google Shape;17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4" y="3733221"/>
            <a:ext cx="4491701" cy="141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9"/>
          <p:cNvSpPr txBox="1"/>
          <p:nvPr/>
        </p:nvSpPr>
        <p:spPr>
          <a:xfrm>
            <a:off x="4414475" y="4853275"/>
            <a:ext cx="47295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75" name="Google Shape;175;p9"/>
          <p:cNvSpPr txBox="1"/>
          <p:nvPr/>
        </p:nvSpPr>
        <p:spPr>
          <a:xfrm>
            <a:off x="237975" y="81300"/>
            <a:ext cx="841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2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Class info on					   Check student’s work on</a:t>
            </a:r>
            <a:endParaRPr b="1" i="0" sz="2200" u="none" cap="none" strike="noStrike">
              <a:solidFill>
                <a:schemeClr val="lt2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pic>
        <p:nvPicPr>
          <p:cNvPr id="176" name="Google Shape;176;p9"/>
          <p:cNvPicPr preferRelativeResize="0"/>
          <p:nvPr/>
        </p:nvPicPr>
        <p:blipFill rotWithShape="1">
          <a:blip r:embed="rId4">
            <a:alphaModFix/>
          </a:blip>
          <a:srcRect b="55956" l="25221" r="50974" t="21740"/>
          <a:stretch/>
        </p:blipFill>
        <p:spPr>
          <a:xfrm>
            <a:off x="4850825" y="2571750"/>
            <a:ext cx="4293173" cy="25139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f6de39a031_0_3"/>
          <p:cNvSpPr txBox="1"/>
          <p:nvPr>
            <p:ph type="title"/>
          </p:nvPr>
        </p:nvSpPr>
        <p:spPr>
          <a:xfrm>
            <a:off x="563975" y="342900"/>
            <a:ext cx="7692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lang="en-US" sz="3900"/>
              <a:t> QUESTIONS? Please contact me</a:t>
            </a:r>
            <a:endParaRPr b="1" sz="3900"/>
          </a:p>
        </p:txBody>
      </p:sp>
      <p:sp>
        <p:nvSpPr>
          <p:cNvPr id="182" name="Google Shape;182;g2f6de39a031_0_3"/>
          <p:cNvSpPr txBox="1"/>
          <p:nvPr>
            <p:ph idx="4294967295" type="body"/>
          </p:nvPr>
        </p:nvSpPr>
        <p:spPr>
          <a:xfrm>
            <a:off x="1367300" y="1050425"/>
            <a:ext cx="5629500" cy="3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b="1" lang="en-US" sz="2600">
                <a:solidFill>
                  <a:srgbClr val="0C0C0C"/>
                </a:solidFill>
              </a:rPr>
              <a:t>Email:  </a:t>
            </a:r>
            <a:r>
              <a:rPr lang="en-US" sz="2600">
                <a:solidFill>
                  <a:srgbClr val="0C0C0C"/>
                </a:solidFill>
                <a:latin typeface="Anton"/>
                <a:ea typeface="Anton"/>
                <a:cs typeface="Anton"/>
                <a:sym typeface="Anton"/>
              </a:rPr>
              <a:t>Lonna_Rojas@chino.k12.ca.us</a:t>
            </a:r>
            <a:endParaRPr sz="2600">
              <a:solidFill>
                <a:srgbClr val="0C0C0C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1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rPr lang="en-US" sz="2400" u="sng">
                <a:solidFill>
                  <a:schemeClr val="accent1"/>
                </a:solidFill>
              </a:rPr>
              <a:t>Other ways to reach me:</a:t>
            </a:r>
            <a:endParaRPr sz="2400">
              <a:solidFill>
                <a:schemeClr val="accent1"/>
              </a:solidFill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Remind app </a:t>
            </a:r>
            <a:endParaRPr sz="2400">
              <a:solidFill>
                <a:schemeClr val="accent1"/>
              </a:solidFill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400"/>
              <a:buChar char="●"/>
            </a:pPr>
            <a:r>
              <a:rPr lang="en-US" sz="2400">
                <a:solidFill>
                  <a:schemeClr val="accent1"/>
                </a:solidFill>
              </a:rPr>
              <a:t>Parent Square app</a:t>
            </a:r>
            <a:endParaRPr sz="2400"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b="1" lang="en-US" sz="2400">
                <a:solidFill>
                  <a:schemeClr val="accent1"/>
                </a:solidFill>
              </a:rPr>
              <a:t>Expect a reply within 24-48 hours</a:t>
            </a:r>
            <a:endParaRPr b="1" sz="2400">
              <a:solidFill>
                <a:schemeClr val="accent1"/>
              </a:solidFill>
            </a:endParaRPr>
          </a:p>
        </p:txBody>
      </p:sp>
      <p:sp>
        <p:nvSpPr>
          <p:cNvPr id="183" name="Google Shape;183;g2f6de39a031_0_3"/>
          <p:cNvSpPr txBox="1"/>
          <p:nvPr/>
        </p:nvSpPr>
        <p:spPr>
          <a:xfrm>
            <a:off x="7975450" y="393550"/>
            <a:ext cx="118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84" name="Google Shape;184;g2f6de39a031_0_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6263" y="2799631"/>
            <a:ext cx="887125" cy="85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g2f6de39a031_0_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70035" y="3883925"/>
            <a:ext cx="816100" cy="80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2f6de39a031_0_3"/>
          <p:cNvPicPr preferRelativeResize="0"/>
          <p:nvPr/>
        </p:nvPicPr>
        <p:blipFill rotWithShape="1">
          <a:blip r:embed="rId5">
            <a:alphaModFix/>
          </a:blip>
          <a:srcRect b="9494" l="32233" r="21804" t="0"/>
          <a:stretch/>
        </p:blipFill>
        <p:spPr>
          <a:xfrm>
            <a:off x="7070013" y="1216238"/>
            <a:ext cx="1034951" cy="1358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149025" y="240025"/>
            <a:ext cx="8891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lang="en-US" sz="4000">
                <a:solidFill>
                  <a:schemeClr val="lt2"/>
                </a:solidFill>
              </a:rPr>
              <a:t>WHEN A STUDENT NEEDS HELP:</a:t>
            </a:r>
            <a:endParaRPr sz="4000">
              <a:solidFill>
                <a:schemeClr val="lt2"/>
              </a:solidFill>
            </a:endParaRPr>
          </a:p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7200" y="1207050"/>
            <a:ext cx="8404800" cy="3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98"/>
              <a:buChar char="●"/>
            </a:pPr>
            <a:r>
              <a:rPr lang="en-US" sz="2000">
                <a:solidFill>
                  <a:schemeClr val="lt1"/>
                </a:solidFill>
              </a:rPr>
              <a:t>After-school help here in B104 or by appointment (lunch/before school)</a:t>
            </a:r>
            <a:endParaRPr sz="2000">
              <a:solidFill>
                <a:schemeClr val="lt1"/>
              </a:solidFill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998"/>
              <a:buChar char="●"/>
            </a:pPr>
            <a:r>
              <a:rPr lang="en-US" sz="2000">
                <a:solidFill>
                  <a:schemeClr val="lt1"/>
                </a:solidFill>
              </a:rPr>
              <a:t>Student can also contact me via Remind or Email: </a:t>
            </a:r>
            <a:r>
              <a:rPr b="1" lang="en-US" sz="2000">
                <a:solidFill>
                  <a:srgbClr val="FFFF00"/>
                </a:solidFill>
              </a:rPr>
              <a:t>Lonna_Rojas@chino.k12.ca.us</a:t>
            </a:r>
            <a:r>
              <a:rPr b="1" lang="en-US" sz="1900">
                <a:solidFill>
                  <a:srgbClr val="FFFF00"/>
                </a:solidFill>
              </a:rPr>
              <a:t> </a:t>
            </a:r>
            <a:r>
              <a:rPr b="1" lang="en-US" sz="1900"/>
              <a:t> </a:t>
            </a:r>
            <a:endParaRPr b="1" sz="1900"/>
          </a:p>
        </p:txBody>
      </p:sp>
      <p:pic>
        <p:nvPicPr>
          <p:cNvPr id="79" name="Google Shape;7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3925" y="2742300"/>
            <a:ext cx="3271425" cy="21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99925" y="2742300"/>
            <a:ext cx="2123999" cy="21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 txBox="1"/>
          <p:nvPr/>
        </p:nvSpPr>
        <p:spPr>
          <a:xfrm>
            <a:off x="337150" y="2742300"/>
            <a:ext cx="3062700" cy="21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463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Remind Class Codes</a:t>
            </a:r>
            <a:endParaRPr b="0" i="0" sz="1800" u="sng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463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>
                <a:solidFill>
                  <a:schemeClr val="dk1"/>
                </a:solidFill>
              </a:rPr>
              <a:t>for all periods</a:t>
            </a: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8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1463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463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@rojas11cp</a:t>
            </a:r>
            <a:endParaRPr b="0" i="0" sz="1800" u="none" cap="none" strike="noStrike">
              <a:solidFill>
                <a:schemeClr val="dk1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1463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indent="0" lvl="0" marL="14630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Text the code for your child’s class to</a:t>
            </a:r>
            <a:r>
              <a:rPr b="1" i="0" lang="en-US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81010</a:t>
            </a:r>
            <a:endParaRPr b="1" i="0" sz="600" u="none" cap="none" strike="noStrike">
              <a:solidFill>
                <a:schemeClr val="lt2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2" name="Google Shape;82;p14"/>
          <p:cNvSpPr txBox="1"/>
          <p:nvPr/>
        </p:nvSpPr>
        <p:spPr>
          <a:xfrm>
            <a:off x="3334350" y="2742300"/>
            <a:ext cx="121800" cy="21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5426850" y="2742300"/>
            <a:ext cx="121800" cy="212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874f4924d_0_207"/>
          <p:cNvSpPr txBox="1"/>
          <p:nvPr>
            <p:ph type="title"/>
          </p:nvPr>
        </p:nvSpPr>
        <p:spPr>
          <a:xfrm rot="-5400000">
            <a:off x="-1197575" y="1623475"/>
            <a:ext cx="4621800" cy="1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500">
                <a:solidFill>
                  <a:schemeClr val="lt2"/>
                </a:solidFill>
              </a:rPr>
              <a:t>My Expectations The 3 Bs</a:t>
            </a:r>
            <a:endParaRPr sz="5300">
              <a:solidFill>
                <a:schemeClr val="lt2"/>
              </a:solidFill>
            </a:endParaRPr>
          </a:p>
        </p:txBody>
      </p:sp>
      <p:sp>
        <p:nvSpPr>
          <p:cNvPr id="90" name="Google Shape;90;g14874f4924d_0_207"/>
          <p:cNvSpPr/>
          <p:nvPr/>
        </p:nvSpPr>
        <p:spPr>
          <a:xfrm>
            <a:off x="1916450" y="484050"/>
            <a:ext cx="6636900" cy="4221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Be Respectful 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to peers, teacher, learning environment, and yourself.</a:t>
            </a:r>
            <a:endParaRPr b="1" i="0" sz="1800" u="none" cap="none" strike="noStrike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Be Responsible</a:t>
            </a:r>
            <a:r>
              <a:rPr b="1" i="0" lang="en-US" sz="28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, 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prepared, focused, and attentive. Follow all school rules</a:t>
            </a:r>
            <a:r>
              <a:rPr b="1" i="0" lang="en-US" sz="1800" u="none" cap="none" strike="noStrike">
                <a:solidFill>
                  <a:srgbClr val="FFFF00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 </a:t>
            </a:r>
            <a:r>
              <a:rPr b="1" i="0" lang="en-US" sz="1800" u="none" cap="none" strike="noStrike">
                <a:solidFill>
                  <a:srgbClr val="0C0C0C"/>
                </a:solidFill>
                <a:highlight>
                  <a:srgbClr val="FFFF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(</a:t>
            </a:r>
            <a:r>
              <a:rPr b="1" lang="en-US" sz="1800">
                <a:solidFill>
                  <a:srgbClr val="0C0C0C"/>
                </a:solidFill>
                <a:highlight>
                  <a:srgbClr val="FFFF00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tech stays in backpack!)</a:t>
            </a:r>
            <a:r>
              <a:rPr b="1" i="0" lang="en-US" sz="18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.</a:t>
            </a:r>
            <a:endParaRPr b="1" i="0" sz="1800" u="none" cap="none" strike="noStrike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Be Safe</a:t>
            </a:r>
            <a:endParaRPr b="1" i="0" sz="1800" u="none" cap="none" strike="noStrike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by maintaining academic integrity and reporting unsafe/unethical behavior. See something, say something.</a:t>
            </a:r>
            <a:endParaRPr b="1" i="0" sz="1800" u="none" cap="none" strike="noStrike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-US" sz="4100" u="none" cap="none" strike="noStrike">
                <a:solidFill>
                  <a:schemeClr val="accent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	</a:t>
            </a:r>
            <a:endParaRPr b="1" i="0" sz="4100" u="none" cap="none" strike="noStrike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4874f4924d_2_30"/>
          <p:cNvSpPr txBox="1"/>
          <p:nvPr>
            <p:ph type="title"/>
          </p:nvPr>
        </p:nvSpPr>
        <p:spPr>
          <a:xfrm rot="-5400000">
            <a:off x="-1197575" y="1623475"/>
            <a:ext cx="4621800" cy="1648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 sz="4500">
                <a:solidFill>
                  <a:schemeClr val="lt2"/>
                </a:solidFill>
              </a:rPr>
              <a:t>My Expectations The 3 Bs</a:t>
            </a:r>
            <a:endParaRPr sz="5300">
              <a:solidFill>
                <a:schemeClr val="lt2"/>
              </a:solidFill>
            </a:endParaRPr>
          </a:p>
        </p:txBody>
      </p:sp>
      <p:sp>
        <p:nvSpPr>
          <p:cNvPr id="97" name="Google Shape;97;g14874f4924d_2_30"/>
          <p:cNvSpPr txBox="1"/>
          <p:nvPr/>
        </p:nvSpPr>
        <p:spPr>
          <a:xfrm rot="-3804083">
            <a:off x="803310" y="1016186"/>
            <a:ext cx="1603395" cy="523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2"/>
                </a:solidFill>
                <a:highlight>
                  <a:schemeClr val="dk1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in detail!</a:t>
            </a:r>
            <a:endParaRPr b="1" i="0" sz="2200" u="none" cap="none" strike="noStrike">
              <a:solidFill>
                <a:schemeClr val="lt2"/>
              </a:solidFill>
              <a:highlight>
                <a:schemeClr val="dk1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98" name="Google Shape;98;g14874f4924d_2_30"/>
          <p:cNvPicPr preferRelativeResize="0"/>
          <p:nvPr/>
        </p:nvPicPr>
        <p:blipFill rotWithShape="1">
          <a:blip r:embed="rId3">
            <a:alphaModFix/>
          </a:blip>
          <a:srcRect b="9671" l="32220" r="9744" t="24221"/>
          <a:stretch/>
        </p:blipFill>
        <p:spPr>
          <a:xfrm>
            <a:off x="2197900" y="221913"/>
            <a:ext cx="6601061" cy="469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idx="4294967295" type="body"/>
          </p:nvPr>
        </p:nvSpPr>
        <p:spPr>
          <a:xfrm>
            <a:off x="0" y="189100"/>
            <a:ext cx="4548300" cy="49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4864"/>
              <a:buNone/>
            </a:pPr>
            <a:r>
              <a:rPr b="1" lang="en-US" sz="3000">
                <a:solidFill>
                  <a:schemeClr val="accent1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      American</a:t>
            </a:r>
            <a:r>
              <a:rPr b="1" lang="en-US" sz="3000">
                <a:solidFill>
                  <a:schemeClr val="accent1"/>
                </a:solidFill>
              </a:rPr>
              <a:t> </a:t>
            </a:r>
            <a:endParaRPr sz="1725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b="1" lang="en-US" sz="4991">
                <a:solidFill>
                  <a:schemeClr val="accent1"/>
                </a:solidFill>
              </a:rPr>
              <a:t>LITERARY  PERIODS:</a:t>
            </a:r>
            <a:endParaRPr b="1" sz="1811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955"/>
              <a:buNone/>
            </a:pPr>
            <a:r>
              <a:rPr b="1" lang="en-US" sz="3091">
                <a:solidFill>
                  <a:schemeClr val="accent1"/>
                </a:solidFill>
              </a:rPr>
              <a:t>Native American</a:t>
            </a:r>
            <a:endParaRPr b="1" sz="3091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955"/>
              <a:buNone/>
            </a:pPr>
            <a:r>
              <a:rPr b="1" lang="en-US" sz="3091">
                <a:solidFill>
                  <a:schemeClr val="accent1"/>
                </a:solidFill>
              </a:rPr>
              <a:t>Puritan/Colonial</a:t>
            </a:r>
            <a:endParaRPr sz="691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955"/>
              <a:buNone/>
            </a:pPr>
            <a:r>
              <a:rPr b="1" lang="en-US" sz="3091">
                <a:solidFill>
                  <a:schemeClr val="accent1"/>
                </a:solidFill>
              </a:rPr>
              <a:t>Revolutionary</a:t>
            </a:r>
            <a:endParaRPr sz="691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955"/>
              <a:buNone/>
            </a:pPr>
            <a:r>
              <a:rPr b="1" lang="en-US" sz="3091">
                <a:solidFill>
                  <a:schemeClr val="accent1"/>
                </a:solidFill>
              </a:rPr>
              <a:t>Age of Reason</a:t>
            </a:r>
            <a:endParaRPr sz="691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955"/>
              <a:buNone/>
            </a:pPr>
            <a:r>
              <a:rPr b="1" lang="en-US" sz="3091">
                <a:solidFill>
                  <a:schemeClr val="accent1"/>
                </a:solidFill>
              </a:rPr>
              <a:t>Romanticism</a:t>
            </a:r>
            <a:endParaRPr sz="691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955"/>
              <a:buNone/>
            </a:pPr>
            <a:r>
              <a:rPr b="1" lang="en-US" sz="3091">
                <a:solidFill>
                  <a:schemeClr val="accent1"/>
                </a:solidFill>
              </a:rPr>
              <a:t>Transcendentalism</a:t>
            </a:r>
            <a:endParaRPr sz="691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2955"/>
              <a:buNone/>
            </a:pPr>
            <a:r>
              <a:rPr b="1" lang="en-US" sz="3091">
                <a:solidFill>
                  <a:schemeClr val="accent1"/>
                </a:solidFill>
              </a:rPr>
              <a:t>Realism</a:t>
            </a:r>
            <a:endParaRPr b="1" sz="491">
              <a:solidFill>
                <a:schemeClr val="accent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5575"/>
              <a:buFont typeface="Arial"/>
              <a:buNone/>
            </a:pPr>
            <a:r>
              <a:rPr b="1" lang="en-US" sz="3091">
                <a:solidFill>
                  <a:schemeClr val="accent1"/>
                </a:solidFill>
              </a:rPr>
              <a:t>Modern</a:t>
            </a:r>
            <a:endParaRPr sz="2457"/>
          </a:p>
        </p:txBody>
      </p:sp>
      <p:sp>
        <p:nvSpPr>
          <p:cNvPr id="104" name="Google Shape;104;p4"/>
          <p:cNvSpPr txBox="1"/>
          <p:nvPr/>
        </p:nvSpPr>
        <p:spPr>
          <a:xfrm>
            <a:off x="4543525" y="24150"/>
            <a:ext cx="484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accent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05" name="Google Shape;105;p4"/>
          <p:cNvPicPr preferRelativeResize="0"/>
          <p:nvPr>
            <p:ph idx="4294967295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5700" y="-3150"/>
            <a:ext cx="4548300" cy="5149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265500" y="174825"/>
            <a:ext cx="4045200" cy="89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lang="en-US" sz="1550"/>
              <a:t> </a:t>
            </a:r>
            <a:r>
              <a:rPr b="1" lang="en-US" sz="4100"/>
              <a:t>READINGS: </a:t>
            </a:r>
            <a:endParaRPr b="1" sz="4100"/>
          </a:p>
        </p:txBody>
      </p:sp>
      <p:sp>
        <p:nvSpPr>
          <p:cNvPr id="111" name="Google Shape;111;p3"/>
          <p:cNvSpPr txBox="1"/>
          <p:nvPr>
            <p:ph idx="2" type="body"/>
          </p:nvPr>
        </p:nvSpPr>
        <p:spPr>
          <a:xfrm>
            <a:off x="4921075" y="174825"/>
            <a:ext cx="3837000" cy="44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4100">
                <a:solidFill>
                  <a:schemeClr val="lt2"/>
                </a:solidFill>
              </a:rPr>
              <a:t>TEXTBOOKS:</a:t>
            </a:r>
            <a:endParaRPr sz="4100">
              <a:solidFill>
                <a:schemeClr val="lt2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i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en-US"/>
              <a:t>The Crucible</a:t>
            </a:r>
            <a:r>
              <a:rPr b="1" lang="en-US"/>
              <a:t> is in MyPerspectives VOLUME 2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Speeches are in MyPerspectives VOLUME 1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i="1" lang="en-US"/>
              <a:t>The Great Gatsby </a:t>
            </a:r>
            <a:r>
              <a:rPr b="1" lang="en-US"/>
              <a:t>-</a:t>
            </a:r>
            <a:r>
              <a:rPr b="1" lang="en-US"/>
              <a:t> novel that students can purchase or check out from our school library</a:t>
            </a:r>
            <a:endParaRPr b="1"/>
          </a:p>
        </p:txBody>
      </p:sp>
      <p:sp>
        <p:nvSpPr>
          <p:cNvPr id="112" name="Google Shape;112;p3"/>
          <p:cNvSpPr txBox="1"/>
          <p:nvPr>
            <p:ph idx="1" type="subTitle"/>
          </p:nvPr>
        </p:nvSpPr>
        <p:spPr>
          <a:xfrm>
            <a:off x="302375" y="9715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en-US" sz="1600" u="sng">
                <a:solidFill>
                  <a:srgbClr val="0C0C0C"/>
                </a:solidFill>
              </a:rPr>
              <a:t>Fall</a:t>
            </a:r>
            <a:endParaRPr sz="2000">
              <a:solidFill>
                <a:srgbClr val="0C0C0C"/>
              </a:solidFill>
            </a:endParaRPr>
          </a:p>
          <a:p>
            <a:pPr indent="-222123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98"/>
              <a:buChar char="●"/>
            </a:pPr>
            <a:r>
              <a:rPr lang="en-US" sz="1600"/>
              <a:t>N</a:t>
            </a:r>
            <a:r>
              <a:rPr lang="en-US" sz="1600">
                <a:solidFill>
                  <a:srgbClr val="0C0C0C"/>
                </a:solidFill>
              </a:rPr>
              <a:t>ative American Myths</a:t>
            </a:r>
            <a:endParaRPr sz="1600">
              <a:solidFill>
                <a:srgbClr val="0C0C0C"/>
              </a:solidFill>
            </a:endParaRPr>
          </a:p>
          <a:p>
            <a:pPr indent="-222123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98"/>
              <a:buChar char="●"/>
            </a:pPr>
            <a:r>
              <a:rPr lang="en-US" sz="1600">
                <a:solidFill>
                  <a:srgbClr val="0C0C0C"/>
                </a:solidFill>
              </a:rPr>
              <a:t>“Sinners in the Hands of an Angry God” by Edwards</a:t>
            </a:r>
            <a:endParaRPr sz="1600">
              <a:solidFill>
                <a:srgbClr val="0C0C0C"/>
              </a:solidFill>
            </a:endParaRPr>
          </a:p>
          <a:p>
            <a:pPr indent="-222123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98"/>
              <a:buChar char="●"/>
            </a:pPr>
            <a:r>
              <a:rPr i="1" lang="en-US" sz="1600">
                <a:solidFill>
                  <a:srgbClr val="0C0C0C"/>
                </a:solidFill>
              </a:rPr>
              <a:t>The Crucible, </a:t>
            </a:r>
            <a:r>
              <a:rPr lang="en-US" sz="1600">
                <a:solidFill>
                  <a:srgbClr val="0C0C0C"/>
                </a:solidFill>
              </a:rPr>
              <a:t>by Arthur Miller</a:t>
            </a:r>
            <a:endParaRPr sz="1600">
              <a:solidFill>
                <a:srgbClr val="0C0C0C"/>
              </a:solidFill>
            </a:endParaRPr>
          </a:p>
          <a:p>
            <a:pPr indent="-215900" lvl="0" marL="228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00"/>
              <a:buChar char="●"/>
            </a:pPr>
            <a:r>
              <a:rPr lang="en-US" sz="1600">
                <a:solidFill>
                  <a:srgbClr val="0C0C0C"/>
                </a:solidFill>
              </a:rPr>
              <a:t>Foundational Speeches by Jefferson, etc.</a:t>
            </a:r>
            <a:endParaRPr sz="1600">
              <a:solidFill>
                <a:srgbClr val="0C0C0C"/>
              </a:solidFill>
            </a:endParaRPr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</a:pPr>
            <a:r>
              <a:rPr lang="en-US" sz="1600" u="sng">
                <a:solidFill>
                  <a:srgbClr val="0C0C0C"/>
                </a:solidFill>
              </a:rPr>
              <a:t>Spring</a:t>
            </a:r>
            <a:endParaRPr sz="1600">
              <a:solidFill>
                <a:srgbClr val="0C0C0C"/>
              </a:solidFill>
            </a:endParaRPr>
          </a:p>
          <a:p>
            <a:pPr indent="-2616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98"/>
              <a:buChar char="●"/>
            </a:pPr>
            <a:r>
              <a:rPr lang="en-US" sz="1600">
                <a:solidFill>
                  <a:srgbClr val="0C0C0C"/>
                </a:solidFill>
              </a:rPr>
              <a:t>Writers such as Irving, Emerson, Thoreau, Poe</a:t>
            </a:r>
            <a:endParaRPr sz="1600">
              <a:solidFill>
                <a:srgbClr val="0C0C0C"/>
              </a:solidFill>
            </a:endParaRPr>
          </a:p>
          <a:p>
            <a:pPr indent="-2616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98"/>
              <a:buChar char="●"/>
            </a:pPr>
            <a:r>
              <a:rPr lang="en-US" sz="1600">
                <a:solidFill>
                  <a:srgbClr val="0C0C0C"/>
                </a:solidFill>
              </a:rPr>
              <a:t>Civil War Era literature</a:t>
            </a:r>
            <a:endParaRPr sz="1600">
              <a:solidFill>
                <a:srgbClr val="0C0C0C"/>
              </a:solidFill>
            </a:endParaRPr>
          </a:p>
          <a:p>
            <a:pPr indent="-2616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0C0C0C"/>
              </a:buClr>
              <a:buSzPts val="1698"/>
              <a:buChar char="●"/>
            </a:pPr>
            <a:r>
              <a:rPr i="1" lang="en-US" sz="1600">
                <a:solidFill>
                  <a:srgbClr val="0C0C0C"/>
                </a:solidFill>
              </a:rPr>
              <a:t>The Great Gatsby, </a:t>
            </a:r>
            <a:r>
              <a:rPr lang="en-US" sz="1600">
                <a:solidFill>
                  <a:srgbClr val="0C0C0C"/>
                </a:solidFill>
              </a:rPr>
              <a:t>by F. Scott Fitzgerald</a:t>
            </a:r>
            <a:endParaRPr sz="1600" u="sng">
              <a:solidFill>
                <a:srgbClr val="0C0C0C"/>
              </a:solidFill>
            </a:endParaRPr>
          </a:p>
        </p:txBody>
      </p:sp>
      <p:sp>
        <p:nvSpPr>
          <p:cNvPr id="113" name="Google Shape;113;p3"/>
          <p:cNvSpPr txBox="1"/>
          <p:nvPr/>
        </p:nvSpPr>
        <p:spPr>
          <a:xfrm>
            <a:off x="302375" y="81300"/>
            <a:ext cx="1465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chemeClr val="lt2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major</a:t>
            </a:r>
            <a:endParaRPr b="1" i="0" sz="2200" u="none" cap="none" strike="noStrike">
              <a:solidFill>
                <a:schemeClr val="lt2"/>
              </a:solidFill>
              <a:latin typeface="Homemade Apple"/>
              <a:ea typeface="Homemade Apple"/>
              <a:cs typeface="Homemade Apple"/>
              <a:sym typeface="Homemade Apple"/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4912650" y="81300"/>
            <a:ext cx="127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chemeClr val="lt2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our</a:t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4921075" y="4503850"/>
            <a:ext cx="416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chemeClr val="lt2"/>
                </a:solidFill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→</a:t>
            </a:r>
            <a:r>
              <a:rPr b="1" i="0" lang="en-US" sz="2200" u="none" cap="none" strike="noStrike">
                <a:solidFill>
                  <a:schemeClr val="lt2"/>
                </a:solidFill>
                <a:highlight>
                  <a:schemeClr val="dk1"/>
                </a:highlight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b="1" i="0" lang="en-US" sz="2200" u="none" cap="none" strike="noStrike">
                <a:solidFill>
                  <a:schemeClr val="lt2"/>
                </a:solidFill>
                <a:highlight>
                  <a:schemeClr val="dk1"/>
                </a:highlight>
                <a:latin typeface="Alfa Slab One"/>
                <a:ea typeface="Alfa Slab One"/>
                <a:cs typeface="Alfa Slab One"/>
                <a:sym typeface="Alfa Slab One"/>
              </a:rPr>
              <a:t>Must</a:t>
            </a:r>
            <a:r>
              <a:rPr b="1" i="0" lang="en-US" sz="2200" u="none" cap="none" strike="noStrike">
                <a:solidFill>
                  <a:schemeClr val="lt2"/>
                </a:solidFill>
                <a:highlight>
                  <a:schemeClr val="dk1"/>
                </a:highlight>
                <a:latin typeface="Homemade Apple"/>
                <a:ea typeface="Homemade Apple"/>
                <a:cs typeface="Homemade Apple"/>
                <a:sym typeface="Homemade Apple"/>
              </a:rPr>
              <a:t> </a:t>
            </a:r>
            <a:r>
              <a:rPr b="1" i="0" lang="en-US" sz="2200" u="none" cap="none" strike="noStrike">
                <a:solidFill>
                  <a:schemeClr val="lt2"/>
                </a:solidFill>
                <a:highlight>
                  <a:schemeClr val="dk1"/>
                </a:highlight>
                <a:latin typeface="Old Standard TT"/>
                <a:ea typeface="Old Standard TT"/>
                <a:cs typeface="Old Standard TT"/>
                <a:sym typeface="Old Standard TT"/>
              </a:rPr>
              <a:t>bring books to class!</a:t>
            </a:r>
            <a:endParaRPr b="0" i="0" sz="1400" u="none" cap="none" strike="noStrike">
              <a:solidFill>
                <a:srgbClr val="000000"/>
              </a:solidFill>
              <a:highlight>
                <a:schemeClr val="dk1"/>
              </a:highlight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2075" y="1073925"/>
            <a:ext cx="647225" cy="84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4800" y="1073925"/>
            <a:ext cx="647225" cy="84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/>
          <p:nvPr>
            <p:ph type="title"/>
          </p:nvPr>
        </p:nvSpPr>
        <p:spPr>
          <a:xfrm>
            <a:off x="457200" y="240030"/>
            <a:ext cx="72390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lang="en-US" sz="4100">
                <a:solidFill>
                  <a:schemeClr val="lt2"/>
                </a:solidFill>
              </a:rPr>
              <a:t>TYPES OF ASSIGNMENTS</a:t>
            </a:r>
            <a:endParaRPr b="1" sz="4100">
              <a:solidFill>
                <a:schemeClr val="lt2"/>
              </a:solidFill>
            </a:endParaRPr>
          </a:p>
        </p:txBody>
      </p:sp>
      <p:sp>
        <p:nvSpPr>
          <p:cNvPr id="123" name="Google Shape;123;p10"/>
          <p:cNvSpPr txBox="1"/>
          <p:nvPr>
            <p:ph idx="1" type="body"/>
          </p:nvPr>
        </p:nvSpPr>
        <p:spPr>
          <a:xfrm>
            <a:off x="457200" y="1097425"/>
            <a:ext cx="7239000" cy="37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1747" lvl="0" marL="27432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Notebook</a:t>
            </a:r>
            <a:r>
              <a:rPr lang="en-US" sz="1700"/>
              <a:t>- Cornell Notes and warm up activities must be completed in a physical spiral notebook. </a:t>
            </a:r>
            <a:endParaRPr sz="1700"/>
          </a:p>
          <a:p>
            <a:pPr indent="-26174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Vocabulary Mondays</a:t>
            </a:r>
            <a:r>
              <a:rPr lang="en-US" sz="1700"/>
              <a:t> / Quizzes Fridays (need to know words, roots, part of speech, how to place words in context)</a:t>
            </a:r>
            <a:endParaRPr sz="1700"/>
          </a:p>
          <a:p>
            <a:pPr indent="-26174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Independent Reading </a:t>
            </a:r>
            <a:r>
              <a:rPr lang="en-US" sz="1700"/>
              <a:t>/ a grade level appropriate book chosen by student and approved by parent </a:t>
            </a:r>
            <a:endParaRPr sz="1700"/>
          </a:p>
          <a:p>
            <a:pPr indent="-26174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Close Reading</a:t>
            </a:r>
            <a:r>
              <a:rPr lang="en-US" sz="1700"/>
              <a:t> (Students need to identify techniques the writer used and the effects)</a:t>
            </a:r>
            <a:endParaRPr sz="1700"/>
          </a:p>
          <a:p>
            <a:pPr indent="-26174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Presentations</a:t>
            </a:r>
            <a:r>
              <a:rPr lang="en-US" sz="1700"/>
              <a:t> (Informal/Formal, Impromptu/Prepared)</a:t>
            </a:r>
            <a:endParaRPr sz="1700"/>
          </a:p>
          <a:p>
            <a:pPr indent="-26174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In Class On Demand Writing</a:t>
            </a:r>
            <a:r>
              <a:rPr lang="en-US" sz="1700"/>
              <a:t> - must be completed in class and submitted to Turnitin.com or per instructions</a:t>
            </a:r>
            <a:endParaRPr sz="1700"/>
          </a:p>
          <a:p>
            <a:pPr indent="-26174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/>
              <a:t>Tests/ Projects</a:t>
            </a:r>
            <a:endParaRPr b="1" sz="1700"/>
          </a:p>
          <a:p>
            <a:pPr indent="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/>
          </a:p>
          <a:p>
            <a:pPr indent="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314"/>
              <a:buNone/>
            </a:pPr>
            <a:r>
              <a:t/>
            </a:r>
            <a:endParaRPr/>
          </a:p>
        </p:txBody>
      </p:sp>
      <p:pic>
        <p:nvPicPr>
          <p:cNvPr id="124" name="Google Shape;12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3575" y="456150"/>
            <a:ext cx="1050600" cy="132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4587" y="4102500"/>
            <a:ext cx="1411037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0"/>
          <p:cNvSpPr txBox="1"/>
          <p:nvPr/>
        </p:nvSpPr>
        <p:spPr>
          <a:xfrm>
            <a:off x="331000" y="161450"/>
            <a:ext cx="172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200" u="none" cap="none" strike="noStrike">
                <a:solidFill>
                  <a:schemeClr val="lt2"/>
                </a:solidFill>
                <a:latin typeface="Homemade Apple"/>
                <a:ea typeface="Homemade Apple"/>
                <a:cs typeface="Homemade Apple"/>
                <a:sym typeface="Homemade Apple"/>
              </a:rPr>
              <a:t>common</a:t>
            </a:r>
            <a:endParaRPr b="0" i="0" sz="1400" u="none" cap="none" strike="noStrike">
              <a:solidFill>
                <a:srgbClr val="000000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  <p:pic>
        <p:nvPicPr>
          <p:cNvPr id="127" name="Google Shape;127;p10" title="Pile Of Books Free Stock Photo - Public Domain Pictures"/>
          <p:cNvPicPr preferRelativeResize="0"/>
          <p:nvPr/>
        </p:nvPicPr>
        <p:blipFill rotWithShape="1">
          <a:blip r:embed="rId5">
            <a:alphaModFix/>
          </a:blip>
          <a:srcRect b="0" l="27103" r="0" t="35186"/>
          <a:stretch/>
        </p:blipFill>
        <p:spPr>
          <a:xfrm>
            <a:off x="7776863" y="2380325"/>
            <a:ext cx="1286475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2"/>
          <p:cNvSpPr txBox="1"/>
          <p:nvPr>
            <p:ph type="title"/>
          </p:nvPr>
        </p:nvSpPr>
        <p:spPr>
          <a:xfrm>
            <a:off x="457200" y="468375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lang="en-US"/>
              <a:t>TURNITIN.COM</a:t>
            </a:r>
            <a:endParaRPr b="1"/>
          </a:p>
        </p:txBody>
      </p:sp>
      <p:sp>
        <p:nvSpPr>
          <p:cNvPr id="133" name="Google Shape;133;p12"/>
          <p:cNvSpPr txBox="1"/>
          <p:nvPr>
            <p:ph idx="4294967295" type="body"/>
          </p:nvPr>
        </p:nvSpPr>
        <p:spPr>
          <a:xfrm>
            <a:off x="631150" y="1207062"/>
            <a:ext cx="7239000" cy="3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/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98"/>
              <a:buChar char="●"/>
            </a:pPr>
            <a:r>
              <a:rPr lang="en-US" sz="2100"/>
              <a:t>Students must turn in most writing assignments online</a:t>
            </a:r>
            <a:endParaRPr sz="21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2100"/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198"/>
              <a:buChar char="●"/>
            </a:pPr>
            <a:r>
              <a:rPr lang="en-US" sz="2100"/>
              <a:t>Identifies plagiarism by highlighting text/phrases that are identical to other documents</a:t>
            </a:r>
            <a:endParaRPr sz="2100"/>
          </a:p>
          <a:p>
            <a:pPr indent="-153797" lvl="0" marL="27432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None/>
            </a:pPr>
            <a:r>
              <a:t/>
            </a:r>
            <a:endParaRPr sz="2100"/>
          </a:p>
          <a:p>
            <a:pPr indent="-274320" lvl="0" marL="274320" rtl="0" algn="l">
              <a:lnSpc>
                <a:spcPct val="115000"/>
              </a:lnSpc>
              <a:spcBef>
                <a:spcPts val="600"/>
              </a:spcBef>
              <a:spcAft>
                <a:spcPts val="1600"/>
              </a:spcAft>
              <a:buSzPts val="2198"/>
              <a:buChar char="●"/>
            </a:pPr>
            <a:r>
              <a:rPr b="1" lang="en-US" sz="2100" u="sng"/>
              <a:t>REQUIRED </a:t>
            </a:r>
            <a:r>
              <a:rPr lang="en-US" sz="2100" u="sng"/>
              <a:t>for grading</a:t>
            </a:r>
            <a:endParaRPr sz="2100"/>
          </a:p>
        </p:txBody>
      </p:sp>
      <p:pic>
        <p:nvPicPr>
          <p:cNvPr id="134" name="Google Shape;1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1200" y="3364325"/>
            <a:ext cx="2057400" cy="1250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title"/>
          </p:nvPr>
        </p:nvSpPr>
        <p:spPr>
          <a:xfrm>
            <a:off x="309675" y="673931"/>
            <a:ext cx="4045200" cy="1333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45700" spcFirstLastPara="1" rIns="4570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7F0"/>
              </a:buClr>
              <a:buSzPts val="3800"/>
              <a:buFont typeface="Trebuchet MS"/>
              <a:buNone/>
            </a:pPr>
            <a:r>
              <a:rPr b="1" lang="en-US" sz="4100"/>
              <a:t>ABSENT WORK POLICY</a:t>
            </a:r>
            <a:endParaRPr b="1" sz="4100"/>
          </a:p>
        </p:txBody>
      </p:sp>
      <p:sp>
        <p:nvSpPr>
          <p:cNvPr id="140" name="Google Shape;140;p6"/>
          <p:cNvSpPr txBox="1"/>
          <p:nvPr>
            <p:ph idx="2" type="body"/>
          </p:nvPr>
        </p:nvSpPr>
        <p:spPr>
          <a:xfrm>
            <a:off x="5149325" y="5541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180489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98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 day allowed to make up work for every day </a:t>
            </a:r>
            <a:r>
              <a:rPr b="1" lang="en-US">
                <a:latin typeface="Arial"/>
                <a:ea typeface="Arial"/>
                <a:cs typeface="Arial"/>
                <a:sym typeface="Arial"/>
              </a:rPr>
              <a:t>Excused</a:t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80022" lvl="0" marL="1714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Student’s responsibility to find out make up work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  <a:p>
            <a:pPr indent="-180489" lvl="0" marL="1714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98"/>
              <a:buFont typeface="Arial"/>
              <a:buChar char="●"/>
            </a:pPr>
            <a:r>
              <a:rPr lang="en-US" u="sng">
                <a:latin typeface="Arial"/>
                <a:ea typeface="Arial"/>
                <a:cs typeface="Arial"/>
                <a:sym typeface="Arial"/>
              </a:rPr>
              <a:t>Students must label/ communicate absent work (Ex: Absent Aug. 24)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180489" lvl="0" marL="17145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98"/>
              <a:buFont typeface="Arial"/>
              <a:buChar char="●"/>
            </a:pPr>
            <a:r>
              <a:rPr b="1" lang="en-US">
                <a:latin typeface="Arial"/>
                <a:ea typeface="Arial"/>
                <a:cs typeface="Arial"/>
                <a:sym typeface="Arial"/>
              </a:rPr>
              <a:t>Absent work must be submitted to the proper location or </a:t>
            </a:r>
            <a:r>
              <a:rPr b="1" lang="en-US" u="sng">
                <a:latin typeface="Arial"/>
                <a:ea typeface="Arial"/>
                <a:cs typeface="Arial"/>
                <a:sym typeface="Arial"/>
              </a:rPr>
              <a:t>it will be missing or late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8375" y="2076581"/>
            <a:ext cx="2401545" cy="2573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2011-09-20T19:40:10Z</dcterms:created>
  <dc:creator>Lonna Michelle Rojas</dc:creator>
</cp:coreProperties>
</file>